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31"/>
  </p:notesMasterIdLst>
  <p:sldIdLst>
    <p:sldId id="259" r:id="rId5"/>
    <p:sldId id="268" r:id="rId6"/>
    <p:sldId id="258" r:id="rId7"/>
    <p:sldId id="261" r:id="rId8"/>
    <p:sldId id="262" r:id="rId9"/>
    <p:sldId id="263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93" r:id="rId22"/>
    <p:sldId id="287" r:id="rId23"/>
    <p:sldId id="288" r:id="rId24"/>
    <p:sldId id="289" r:id="rId25"/>
    <p:sldId id="291" r:id="rId26"/>
    <p:sldId id="292" r:id="rId27"/>
    <p:sldId id="294" r:id="rId28"/>
    <p:sldId id="296" r:id="rId29"/>
    <p:sldId id="274" r:id="rId30"/>
  </p:sldIdLst>
  <p:sldSz cx="12192000" cy="6858000"/>
  <p:notesSz cx="6858000" cy="9144000"/>
  <p:embeddedFontLs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 Light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5" autoAdjust="0"/>
    <p:restoredTop sz="90244" autoAdjust="0"/>
  </p:normalViewPr>
  <p:slideViewPr>
    <p:cSldViewPr snapToGrid="0">
      <p:cViewPr varScale="1">
        <p:scale>
          <a:sx n="74" d="100"/>
          <a:sy n="74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7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67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694" y="2325991"/>
            <a:ext cx="94740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라즈베리파이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세미나</a:t>
            </a:r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</a:t>
            </a:r>
            <a:endParaRPr lang="ko-KR" altLang="en-US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718" y="5320322"/>
            <a:ext cx="18646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</a:t>
            </a:r>
          </a:p>
          <a:p>
            <a:pPr algn="ctr"/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9/21</a:t>
            </a:r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D4C3E-D5E7-7BFC-E2F5-4DCC96EB5C7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7F46D-541F-374F-D63A-81B994F9DBBA}"/>
              </a:ext>
            </a:extLst>
          </p:cNvPr>
          <p:cNvSpPr txBox="1"/>
          <p:nvPr/>
        </p:nvSpPr>
        <p:spPr>
          <a:xfrm>
            <a:off x="935008" y="613380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-PCB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5E562-867B-0752-59B6-C87DD77119D7}"/>
              </a:ext>
            </a:extLst>
          </p:cNvPr>
          <p:cNvSpPr txBox="1"/>
          <p:nvPr/>
        </p:nvSpPr>
        <p:spPr>
          <a:xfrm>
            <a:off x="935008" y="2105083"/>
            <a:ext cx="1264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 제어 블록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(PCB: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 Control block):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프로세스에 대한 중요한 정보를 저장해 놓을 수 있는 저장 장소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86EB4-A505-E99A-B980-DBDC20735E77}"/>
              </a:ext>
            </a:extLst>
          </p:cNvPr>
          <p:cNvSpPr txBox="1"/>
          <p:nvPr/>
        </p:nvSpPr>
        <p:spPr>
          <a:xfrm>
            <a:off x="935008" y="1583293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스케줄링 과정이 이루어 지기 위해 운영체제는  프로세스를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식별해야함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위해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4EB8C-60F6-8A7D-A494-826CCB584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989" y="2586703"/>
            <a:ext cx="2778522" cy="4152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DECEB4-920D-BD69-8838-5DE92314F725}"/>
              </a:ext>
            </a:extLst>
          </p:cNvPr>
          <p:cNvSpPr txBox="1"/>
          <p:nvPr/>
        </p:nvSpPr>
        <p:spPr>
          <a:xfrm>
            <a:off x="3008511" y="2679334"/>
            <a:ext cx="64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프로세스의 현재 위치를 저장하는 포인터 정보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E1CA0-EF63-AA33-310A-C33A974121BB}"/>
              </a:ext>
            </a:extLst>
          </p:cNvPr>
          <p:cNvSpPr txBox="1"/>
          <p:nvPr/>
        </p:nvSpPr>
        <p:spPr>
          <a:xfrm>
            <a:off x="3008511" y="3219013"/>
            <a:ext cx="6929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프로세스의 각 상태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준비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대기 등등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저장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A59DD-94DA-FC1C-B4E5-FDDA709D9BE5}"/>
              </a:ext>
            </a:extLst>
          </p:cNvPr>
          <p:cNvSpPr txBox="1"/>
          <p:nvPr/>
        </p:nvSpPr>
        <p:spPr>
          <a:xfrm>
            <a:off x="3008511" y="3737255"/>
            <a:ext cx="9403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프로세스에는 프로세스 식별자를 저장하는 프로세스 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PID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고유 한 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 할당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975F8-DBCA-0248-EFFA-CC859CDD2333}"/>
              </a:ext>
            </a:extLst>
          </p:cNvPr>
          <p:cNvSpPr txBox="1"/>
          <p:nvPr/>
        </p:nvSpPr>
        <p:spPr>
          <a:xfrm>
            <a:off x="2990934" y="4240592"/>
            <a:ext cx="8535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프로세스를 위해 실행될 다음 명령어의 주소를 포함하는 카운터를 저장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678B6-DCCC-A767-9DB5-7FA604C509EF}"/>
              </a:ext>
            </a:extLst>
          </p:cNvPr>
          <p:cNvSpPr txBox="1"/>
          <p:nvPr/>
        </p:nvSpPr>
        <p:spPr>
          <a:xfrm>
            <a:off x="2990934" y="4757329"/>
            <a:ext cx="935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누산기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베이스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 및 범용 레지스터를 포함하는 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CPU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레지스터에 있는 정보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0407A-8361-64D0-7CA9-136F665DE36D}"/>
              </a:ext>
            </a:extLst>
          </p:cNvPr>
          <p:cNvSpPr txBox="1"/>
          <p:nvPr/>
        </p:nvSpPr>
        <p:spPr>
          <a:xfrm>
            <a:off x="3008511" y="5286204"/>
            <a:ext cx="8964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필드에는 운영 체제에서 사용하는 메모리 관리 시스템에 대한 정보가 포함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48F938-825D-9032-6970-943B8F398B0A}"/>
              </a:ext>
            </a:extLst>
          </p:cNvPr>
          <p:cNvSpPr txBox="1"/>
          <p:nvPr/>
        </p:nvSpPr>
        <p:spPr>
          <a:xfrm>
            <a:off x="3008511" y="5748125"/>
            <a:ext cx="6929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정보에는 프로세스를 위해 열린 파일 목록 이 포함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1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CA38E-00EA-B890-5267-C8C5F80C525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5190-D8EF-D2D3-825C-D720C040EEFD}"/>
              </a:ext>
            </a:extLst>
          </p:cNvPr>
          <p:cNvSpPr txBox="1"/>
          <p:nvPr/>
        </p:nvSpPr>
        <p:spPr>
          <a:xfrm>
            <a:off x="935008" y="613380"/>
            <a:ext cx="603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-context switching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3AEE8-F2CE-9C59-94B7-A57E8E6D265E}"/>
              </a:ext>
            </a:extLst>
          </p:cNvPr>
          <p:cNvSpPr txBox="1"/>
          <p:nvPr/>
        </p:nvSpPr>
        <p:spPr>
          <a:xfrm>
            <a:off x="153958" y="1828800"/>
            <a:ext cx="13038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문맥교환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(context switching):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스케줄링 과정에서 운영체제가  이전 프로세스의 상태를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백업하고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프로세서의 상태를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부터 가져오는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4FF3F-AFC5-A276-712B-6E46D708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2" y="2922705"/>
            <a:ext cx="4659518" cy="377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52324-2AE6-5BA3-0441-5098F5F4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37" y="2921235"/>
            <a:ext cx="4659518" cy="37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0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0320C-965F-25CF-3D60-7836342E6950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37814-81A6-DA42-4BAF-3746ABBEBFEE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메모리 사용자 영역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3A2A9-10EF-FE06-75AE-C35F9D778E33}"/>
              </a:ext>
            </a:extLst>
          </p:cNvPr>
          <p:cNvSpPr txBox="1"/>
          <p:nvPr/>
        </p:nvSpPr>
        <p:spPr>
          <a:xfrm>
            <a:off x="935008" y="1378222"/>
            <a:ext cx="951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메모리의 사용자 영역은 크게 코드 영역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영역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스택 영역 으로 나뉘어 저장됨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3305E-3F62-BC6C-2C44-BCB577CEFCA9}"/>
              </a:ext>
            </a:extLst>
          </p:cNvPr>
          <p:cNvSpPr txBox="1"/>
          <p:nvPr/>
        </p:nvSpPr>
        <p:spPr>
          <a:xfrm>
            <a:off x="2171700" y="4840222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기계어로 이루어진 명령어가 저장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실행할 명령어가 저장되어 있기 때문에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read-only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F303B7-B999-5D5F-6B7E-2F2ECE31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4" y="1747554"/>
            <a:ext cx="1886546" cy="3529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9D36BC-C4CA-64F2-48C5-84863151975C}"/>
              </a:ext>
            </a:extLst>
          </p:cNvPr>
          <p:cNvSpPr txBox="1"/>
          <p:nvPr/>
        </p:nvSpPr>
        <p:spPr>
          <a:xfrm>
            <a:off x="2171700" y="4364189"/>
            <a:ext cx="1068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프로그램이 실행되는 동안 계속 유지할 데이터가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저장되어있는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공간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전역변수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CFF0E-7812-B625-F1C8-DAC26226A83E}"/>
              </a:ext>
            </a:extLst>
          </p:cNvPr>
          <p:cNvSpPr txBox="1"/>
          <p:nvPr/>
        </p:nvSpPr>
        <p:spPr>
          <a:xfrm>
            <a:off x="2171700" y="3888156"/>
            <a:ext cx="1068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프로그래머가 직접 할당할 수 있는 저장공간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할당을 했다면 반드시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반환해야함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동적메모리 할당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88F22-5F6E-4B43-AE52-6AD7B88EEEB2}"/>
              </a:ext>
            </a:extLst>
          </p:cNvPr>
          <p:cNvSpPr txBox="1"/>
          <p:nvPr/>
        </p:nvSpPr>
        <p:spPr>
          <a:xfrm>
            <a:off x="2171700" y="2263796"/>
            <a:ext cx="1068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잠깐 쓰다가 말 데이터가 일시적으로 저장되는 공간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지역변수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C14C3-9C09-E3C0-6F81-909EB095C36F}"/>
              </a:ext>
            </a:extLst>
          </p:cNvPr>
          <p:cNvSpPr txBox="1"/>
          <p:nvPr/>
        </p:nvSpPr>
        <p:spPr>
          <a:xfrm>
            <a:off x="2447925" y="2969844"/>
            <a:ext cx="954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스택영역은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높은주소에서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낮은 주소로 할당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힙영역은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낮은주소에서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높은주소로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할당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그래야 할당되는 주소가 겹칠 일이 없다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CB287-B392-00D2-D57A-31F1DE878367}"/>
              </a:ext>
            </a:extLst>
          </p:cNvPr>
          <p:cNvSpPr txBox="1"/>
          <p:nvPr/>
        </p:nvSpPr>
        <p:spPr>
          <a:xfrm>
            <a:off x="1104900" y="57150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코드영역과 데이터 영역은 크기가 고정된 영역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정적할당 영역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영역과 스택 영역은 실행과정에서 크기가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변할수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 영역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동적할당 영역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0A2041-6103-02DB-62F5-FBA60FD6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674" y="218777"/>
            <a:ext cx="2467571" cy="21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92E496-7FA0-BF92-75EE-E0ABA13E0E41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95DBA-AB89-8518-C918-C1495AE5C5E5}"/>
              </a:ext>
            </a:extLst>
          </p:cNvPr>
          <p:cNvSpPr txBox="1"/>
          <p:nvPr/>
        </p:nvSpPr>
        <p:spPr>
          <a:xfrm>
            <a:off x="935008" y="61338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EE9B97-959E-E6A7-F598-5D5060D6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67" y="1569028"/>
            <a:ext cx="5189326" cy="4873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277817-957C-BEED-2069-A90BEFEA0B8A}"/>
              </a:ext>
            </a:extLst>
          </p:cNvPr>
          <p:cNvSpPr txBox="1"/>
          <p:nvPr/>
        </p:nvSpPr>
        <p:spPr>
          <a:xfrm>
            <a:off x="6096000" y="1569028"/>
            <a:ext cx="519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(thread)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프로세스 내 실행 흐름의 단위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스케줄링의 기본단위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C8FDE-FF9A-7E63-944C-1BC39B2FC3A2}"/>
              </a:ext>
            </a:extLst>
          </p:cNvPr>
          <p:cNvSpPr txBox="1"/>
          <p:nvPr/>
        </p:nvSpPr>
        <p:spPr>
          <a:xfrm>
            <a:off x="6096000" y="2649368"/>
            <a:ext cx="6660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쓰레드 별로 자신만의 스택과 레지스터를 가진다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스택 메모리 공간이 독립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독립적인 함수 호출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독립적인 실행 흐름이 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각 쓰레드는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cpu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할당받았다가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스케줄러에 의해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다시선점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명령어의 어디까지 수행하였는지 기억할 필요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04B79-6DBA-D7F7-E9D9-A8283919F658}"/>
              </a:ext>
            </a:extLst>
          </p:cNvPr>
          <p:cNvSpPr txBox="1"/>
          <p:nvPr/>
        </p:nvSpPr>
        <p:spPr>
          <a:xfrm>
            <a:off x="6096000" y="5353691"/>
            <a:ext cx="459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쓰레드는 프로세스 내의 메모리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(code,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heap)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영역과 자원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공유</a:t>
            </a:r>
          </a:p>
        </p:txBody>
      </p:sp>
    </p:spTree>
    <p:extLst>
      <p:ext uri="{BB962C8B-B14F-4D97-AF65-F5344CB8AC3E}">
        <p14:creationId xmlns:p14="http://schemas.microsoft.com/office/powerpoint/2010/main" val="117733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19E63E-CAB8-9C26-5395-06FD59D7D48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CC8CB-0397-0129-3A3D-038B3461D748}"/>
              </a:ext>
            </a:extLst>
          </p:cNvPr>
          <p:cNvSpPr txBox="1"/>
          <p:nvPr/>
        </p:nvSpPr>
        <p:spPr>
          <a:xfrm>
            <a:off x="935008" y="613380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쓰레드의 종류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C71C5-A5A5-FDAE-F510-3B2B4649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2281433"/>
            <a:ext cx="3657599" cy="3807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95BF89-E498-698A-9BD0-9166538A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64" y="2281433"/>
            <a:ext cx="3569036" cy="38076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D8A3E5-CC0F-A459-B296-DFAAF49A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082" y="2281433"/>
            <a:ext cx="3702625" cy="380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D81BF-0F80-5412-D9DC-29D6520E5919}"/>
              </a:ext>
            </a:extLst>
          </p:cNvPr>
          <p:cNvSpPr txBox="1"/>
          <p:nvPr/>
        </p:nvSpPr>
        <p:spPr>
          <a:xfrm>
            <a:off x="2080779" y="1585906"/>
            <a:ext cx="874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쓰레드의 종류에는 사용자 수준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 수준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혼합형 쓰레드가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27180E-F22A-DBB2-CB9C-A2359A95C271}"/>
              </a:ext>
            </a:extLst>
          </p:cNvPr>
          <p:cNvSpPr txBox="1"/>
          <p:nvPr/>
        </p:nvSpPr>
        <p:spPr>
          <a:xfrm>
            <a:off x="372473" y="6273265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수준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88B4D-0AD0-C81E-267B-59E9B36C4851}"/>
              </a:ext>
            </a:extLst>
          </p:cNvPr>
          <p:cNvSpPr txBox="1"/>
          <p:nvPr/>
        </p:nvSpPr>
        <p:spPr>
          <a:xfrm>
            <a:off x="4483421" y="6273265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 수준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536AA-AFA6-B3D2-FE39-BB579D467326}"/>
              </a:ext>
            </a:extLst>
          </p:cNvPr>
          <p:cNvSpPr txBox="1"/>
          <p:nvPr/>
        </p:nvSpPr>
        <p:spPr>
          <a:xfrm>
            <a:off x="8993202" y="6270421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혼합형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79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AB6B2-33F4-6FDA-CBFC-4DC918D9377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20879-0D86-0CF8-270D-1A88E24DE553}"/>
              </a:ext>
            </a:extLst>
          </p:cNvPr>
          <p:cNvSpPr txBox="1"/>
          <p:nvPr/>
        </p:nvSpPr>
        <p:spPr>
          <a:xfrm>
            <a:off x="935008" y="613380"/>
            <a:ext cx="9646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수준 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(User-Level Thread)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1AFCB-DDB8-C244-88D0-F2A8A244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709933"/>
            <a:ext cx="4615818" cy="4805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645C0-E94E-514B-CA36-6CB808AACB0D}"/>
              </a:ext>
            </a:extLst>
          </p:cNvPr>
          <p:cNvSpPr txBox="1"/>
          <p:nvPr/>
        </p:nvSpPr>
        <p:spPr>
          <a:xfrm>
            <a:off x="5052931" y="1476249"/>
            <a:ext cx="603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스레드 관련 라이브러리를 통해 구현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BFBD7-6C86-2BDE-E46D-A4039F79BECC}"/>
              </a:ext>
            </a:extLst>
          </p:cNvPr>
          <p:cNvSpPr txBox="1"/>
          <p:nvPr/>
        </p:nvSpPr>
        <p:spPr>
          <a:xfrm>
            <a:off x="5052931" y="2114383"/>
            <a:ext cx="740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커널은 스레드의 존재를 알지 못하기 때문에 커널의 개입을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받지않음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5C2E2-25CF-0375-10C8-E007B5CBE8E8}"/>
              </a:ext>
            </a:extLst>
          </p:cNvPr>
          <p:cNvSpPr txBox="1"/>
          <p:nvPr/>
        </p:nvSpPr>
        <p:spPr>
          <a:xfrm>
            <a:off x="5052931" y="2812059"/>
            <a:ext cx="790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다대일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(n:1)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방식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수준 쓰레드를 하나의 커널 스레드로 매핑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A4CB5-E5D1-B7D4-27C3-A76E85C99526}"/>
              </a:ext>
            </a:extLst>
          </p:cNvPr>
          <p:cNvSpPr txBox="1"/>
          <p:nvPr/>
        </p:nvSpPr>
        <p:spPr>
          <a:xfrm>
            <a:off x="5052931" y="3438485"/>
            <a:ext cx="703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커널의 지원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없이 실행되기 때문에 쓰레드 연산이 빠르다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라이브러리의 스케줄링 알고리즘 수정가능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호출을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오버헤드가 발생하는데 커널 의존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오버헤드가 적다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E9D42-4E9F-E028-F12F-7000EA112FE1}"/>
              </a:ext>
            </a:extLst>
          </p:cNvPr>
          <p:cNvSpPr txBox="1"/>
          <p:nvPr/>
        </p:nvSpPr>
        <p:spPr>
          <a:xfrm>
            <a:off x="5052931" y="5345256"/>
            <a:ext cx="6510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커널이 하나의 쓰레드로 인식하기 때문에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하나의 쓰레드가 중단되면 나머지 모든 쓰레드 역시 중단 </a:t>
            </a:r>
          </a:p>
        </p:txBody>
      </p:sp>
    </p:spTree>
    <p:extLst>
      <p:ext uri="{BB962C8B-B14F-4D97-AF65-F5344CB8AC3E}">
        <p14:creationId xmlns:p14="http://schemas.microsoft.com/office/powerpoint/2010/main" val="18618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208AF-7500-2EF1-238B-CDDC22F71B1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DC6D5-C62B-76D0-C413-CB7745FE323A}"/>
              </a:ext>
            </a:extLst>
          </p:cNvPr>
          <p:cNvSpPr txBox="1"/>
          <p:nvPr/>
        </p:nvSpPr>
        <p:spPr>
          <a:xfrm>
            <a:off x="935008" y="613380"/>
            <a:ext cx="957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커널 수준 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Kunel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-Level Thread)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84F6-2429-8D38-D120-FC80E1618A94}"/>
              </a:ext>
            </a:extLst>
          </p:cNvPr>
          <p:cNvSpPr txBox="1"/>
          <p:nvPr/>
        </p:nvSpPr>
        <p:spPr>
          <a:xfrm>
            <a:off x="5052931" y="1804499"/>
            <a:ext cx="664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운영체제가 지원하는 커널 영역에서 생성되며 커널이 직접관리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7453A-E5DA-E7BB-4EB8-17214446FCBC}"/>
              </a:ext>
            </a:extLst>
          </p:cNvPr>
          <p:cNvSpPr txBox="1"/>
          <p:nvPr/>
        </p:nvSpPr>
        <p:spPr>
          <a:xfrm>
            <a:off x="5052931" y="2621492"/>
            <a:ext cx="790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일대일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(1:1)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방식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수준 쓰레드를 생성하면 이에 대응하는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 쓰레드가 생성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52EC-6915-CE0A-E11A-ED1AA350A086}"/>
              </a:ext>
            </a:extLst>
          </p:cNvPr>
          <p:cNvSpPr txBox="1"/>
          <p:nvPr/>
        </p:nvSpPr>
        <p:spPr>
          <a:xfrm>
            <a:off x="5052931" y="3438485"/>
            <a:ext cx="7034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프로세스는 쓰레드 들의 병렬 실행 작업 성능이 높다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커널이 각 쓰레드를 개별적으로 관리할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입력에 빠르게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반응할수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있어서 프로그램 사이 상호작용이 높다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0330B-DF7B-62FE-C3DF-92FF80DC9652}"/>
              </a:ext>
            </a:extLst>
          </p:cNvPr>
          <p:cNvSpPr txBox="1"/>
          <p:nvPr/>
        </p:nvSpPr>
        <p:spPr>
          <a:xfrm>
            <a:off x="5052931" y="5091026"/>
            <a:ext cx="8215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쓰레드의 수에 맞게 커널 쓰레드도 만들어야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스케줄링을 위해 커널을 호출해야 하는데 이는 오버헤드를 증가시킨다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DE30EE-E543-A3BA-DFC1-B8C50CFE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9" y="1638300"/>
            <a:ext cx="4361473" cy="46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9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5C42C-9397-D8B1-78B2-43B9EDFAECB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54FDD-D54F-1427-CC6F-D6D6D189A891}"/>
              </a:ext>
            </a:extLst>
          </p:cNvPr>
          <p:cNvSpPr txBox="1"/>
          <p:nvPr/>
        </p:nvSpPr>
        <p:spPr>
          <a:xfrm>
            <a:off x="935008" y="613380"/>
            <a:ext cx="8492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혼합 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(Multi-Level Thread)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679B3-AAD4-1FFD-ABE8-1213963D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16" y="1804499"/>
            <a:ext cx="4076842" cy="4691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64908-8361-D840-9DAA-7913700F18CC}"/>
              </a:ext>
            </a:extLst>
          </p:cNvPr>
          <p:cNvSpPr txBox="1"/>
          <p:nvPr/>
        </p:nvSpPr>
        <p:spPr>
          <a:xfrm>
            <a:off x="5052931" y="1804499"/>
            <a:ext cx="664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일대일과 다대일의 장점을 활용하여 동작하는 방식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7B610-F3D3-BE6D-E1D6-600F3D206C5D}"/>
              </a:ext>
            </a:extLst>
          </p:cNvPr>
          <p:cNvSpPr txBox="1"/>
          <p:nvPr/>
        </p:nvSpPr>
        <p:spPr>
          <a:xfrm>
            <a:off x="5052931" y="2621492"/>
            <a:ext cx="790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n:m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방식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개의 사용자 수준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그보다 작거나 같은 커널 쓰레드의 수로 구성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26B44-41D2-AB61-ED78-CC17DEC8E64F}"/>
              </a:ext>
            </a:extLst>
          </p:cNvPr>
          <p:cNvSpPr txBox="1"/>
          <p:nvPr/>
        </p:nvSpPr>
        <p:spPr>
          <a:xfrm>
            <a:off x="5052931" y="3438485"/>
            <a:ext cx="7034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기법을 이용하여 일대일 스레드 매핑에서의 오버헤드 감소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생성한 스레드를 재사용하도록 하여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스레드 생성 시간을 줄이고 시스템 부하를 덜어주는 방식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DFF73-2CC2-CE0F-9256-B19E802B9140}"/>
              </a:ext>
            </a:extLst>
          </p:cNvPr>
          <p:cNvSpPr txBox="1"/>
          <p:nvPr/>
        </p:nvSpPr>
        <p:spPr>
          <a:xfrm>
            <a:off x="5052931" y="5091026"/>
            <a:ext cx="8215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구현이 어렵다 </a:t>
            </a:r>
          </a:p>
        </p:txBody>
      </p:sp>
    </p:spTree>
    <p:extLst>
      <p:ext uri="{BB962C8B-B14F-4D97-AF65-F5344CB8AC3E}">
        <p14:creationId xmlns:p14="http://schemas.microsoft.com/office/powerpoint/2010/main" val="54021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75CC1-11CC-5172-EE53-A4B10FD5C58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4ABE-28C7-DE7B-4717-2523FF46AEE8}"/>
              </a:ext>
            </a:extLst>
          </p:cNvPr>
          <p:cNvSpPr txBox="1"/>
          <p:nvPr/>
        </p:nvSpPr>
        <p:spPr>
          <a:xfrm>
            <a:off x="935008" y="613380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멀티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C5A9F-75F7-4BD5-BC1E-52557D8C6FE8}"/>
              </a:ext>
            </a:extLst>
          </p:cNvPr>
          <p:cNvSpPr txBox="1"/>
          <p:nvPr/>
        </p:nvSpPr>
        <p:spPr>
          <a:xfrm>
            <a:off x="723899" y="1781175"/>
            <a:ext cx="11020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프로세스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작업을 여러 개의 프로세스가 병렬처리 하여 협력적으로 일을 처리하는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프로세스 간 메모리 구분이 필요하거나 독립된 주소 공간을 가져야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크롬에서 여러 개의 창을 띄우는 행위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EA77DE-FEC3-2BE7-0F71-50B478EB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100" y="3649620"/>
            <a:ext cx="4905375" cy="3044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BAF13-D0BD-BE77-7A7A-88ECDF4B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9620"/>
            <a:ext cx="5197290" cy="29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5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4EE83-2698-D77B-BAB5-490521DAF5B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BB930-4035-1D4A-86E5-726DA6781668}"/>
              </a:ext>
            </a:extLst>
          </p:cNvPr>
          <p:cNvSpPr txBox="1"/>
          <p:nvPr/>
        </p:nvSpPr>
        <p:spPr>
          <a:xfrm>
            <a:off x="935008" y="613380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멀티 쓰레드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44DE7-6E36-7B41-BDB6-C3C4A0D1A7F5}"/>
              </a:ext>
            </a:extLst>
          </p:cNvPr>
          <p:cNvSpPr txBox="1"/>
          <p:nvPr/>
        </p:nvSpPr>
        <p:spPr>
          <a:xfrm>
            <a:off x="723899" y="1781175"/>
            <a:ext cx="11020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쓰레드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프로세스 내에서 둘 이상의 스레드가 동시에 작업을 수행하는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 영역을 공유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쓰레드는 개별의 레지스터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스택영역을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629E7E-7BE5-3A34-B6C2-73B10B66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3472191"/>
            <a:ext cx="3753374" cy="3153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A93989-E488-6B65-CD67-C26F03B1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023" y="3472191"/>
            <a:ext cx="6825059" cy="31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1759" y="1782975"/>
            <a:ext cx="331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운영체제와 커널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25" y="2891300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725" y="4109198"/>
            <a:ext cx="843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4725" y="3999625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스레드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14514" y="787400"/>
            <a:ext cx="0" cy="52832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338247" y="544886"/>
            <a:ext cx="11336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577717" y="1236505"/>
            <a:ext cx="2693619" cy="0"/>
          </a:xfrm>
          <a:prstGeom prst="line">
            <a:avLst/>
          </a:prstGeom>
          <a:ln w="127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447DD5-DA18-D4B7-F926-70D9E287B1F6}"/>
              </a:ext>
            </a:extLst>
          </p:cNvPr>
          <p:cNvSpPr txBox="1"/>
          <p:nvPr/>
        </p:nvSpPr>
        <p:spPr>
          <a:xfrm>
            <a:off x="6879166" y="1782975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05/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52C77-B064-45E7-210B-7C2A9A31E4F8}"/>
              </a:ext>
            </a:extLst>
          </p:cNvPr>
          <p:cNvSpPr txBox="1"/>
          <p:nvPr/>
        </p:nvSpPr>
        <p:spPr>
          <a:xfrm>
            <a:off x="6879166" y="3999624"/>
            <a:ext cx="289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 해설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83801-8FF2-1C0D-46C8-61D434EF1363}"/>
              </a:ext>
            </a:extLst>
          </p:cNvPr>
          <p:cNvSpPr txBox="1"/>
          <p:nvPr/>
        </p:nvSpPr>
        <p:spPr>
          <a:xfrm>
            <a:off x="6879166" y="2891299"/>
            <a:ext cx="331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및 구동영상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E044B-ADD1-F00A-AA80-7742E25E5C83}"/>
              </a:ext>
            </a:extLst>
          </p:cNvPr>
          <p:cNvSpPr txBox="1"/>
          <p:nvPr/>
        </p:nvSpPr>
        <p:spPr>
          <a:xfrm>
            <a:off x="524725" y="5107950"/>
            <a:ext cx="2877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04/ </a:t>
            </a:r>
            <a:r>
              <a:rPr lang="en-US" altLang="ko-KR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794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221B5-5960-B218-2171-AE63D9C037A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34CF9-08BC-256F-C74D-072BEC3A4F8D}"/>
              </a:ext>
            </a:extLst>
          </p:cNvPr>
          <p:cNvSpPr txBox="1"/>
          <p:nvPr/>
        </p:nvSpPr>
        <p:spPr>
          <a:xfrm>
            <a:off x="935008" y="613380"/>
            <a:ext cx="8582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멀티 프로세스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멀티 쓰레드 장단점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833A-A908-E753-2CB4-CD0911F9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9" y="1259711"/>
            <a:ext cx="10771216" cy="254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03B5C-51C8-284C-08B4-F2B8DA37790C}"/>
              </a:ext>
            </a:extLst>
          </p:cNvPr>
          <p:cNvSpPr txBox="1"/>
          <p:nvPr/>
        </p:nvSpPr>
        <p:spPr>
          <a:xfrm>
            <a:off x="2924175" y="3893181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프로세스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EBC99-BA72-F564-0769-056536631052}"/>
              </a:ext>
            </a:extLst>
          </p:cNvPr>
          <p:cNvSpPr txBox="1"/>
          <p:nvPr/>
        </p:nvSpPr>
        <p:spPr>
          <a:xfrm>
            <a:off x="8277225" y="3893181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쓰레드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E5A28-A0DB-A1A0-6F2A-FA6D232E05A4}"/>
              </a:ext>
            </a:extLst>
          </p:cNvPr>
          <p:cNvSpPr txBox="1"/>
          <p:nvPr/>
        </p:nvSpPr>
        <p:spPr>
          <a:xfrm>
            <a:off x="542925" y="4726543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047D3-C7BD-BB61-35C0-7778147D83AB}"/>
              </a:ext>
            </a:extLst>
          </p:cNvPr>
          <p:cNvSpPr txBox="1"/>
          <p:nvPr/>
        </p:nvSpPr>
        <p:spPr>
          <a:xfrm>
            <a:off x="542925" y="5840968"/>
            <a:ext cx="325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2C9D6-7713-3A63-FF4F-A441CE799416}"/>
              </a:ext>
            </a:extLst>
          </p:cNvPr>
          <p:cNvSpPr txBox="1"/>
          <p:nvPr/>
        </p:nvSpPr>
        <p:spPr>
          <a:xfrm>
            <a:off x="2066925" y="4454962"/>
            <a:ext cx="427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독립된 구조이기 때문에 안정성이 높음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프로세스가 작업중 이므로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프로세스가 다운되어도 문제 확산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F9B68-8297-D298-C339-9170EEA362AA}"/>
              </a:ext>
            </a:extLst>
          </p:cNvPr>
          <p:cNvSpPr txBox="1"/>
          <p:nvPr/>
        </p:nvSpPr>
        <p:spPr>
          <a:xfrm>
            <a:off x="2019300" y="5621804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보다 많은 메모리 공간 차지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독립된 메모리 영역이므로 작업량이 많을수록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context switching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느려서 오버헤드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3ABBC-86E3-65B2-F4DA-128A83FB73B8}"/>
              </a:ext>
            </a:extLst>
          </p:cNvPr>
          <p:cNvSpPr txBox="1"/>
          <p:nvPr/>
        </p:nvSpPr>
        <p:spPr>
          <a:xfrm>
            <a:off x="7200900" y="4384269"/>
            <a:ext cx="491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자원을 공유하므로 메모리 효율성 증대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협력과 통신에 유리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스레드 사이 작업량이 적어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 switching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빠르고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이로인해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오버헤드 감소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18029-1C43-68D3-2166-123096FE2DC7}"/>
              </a:ext>
            </a:extLst>
          </p:cNvPr>
          <p:cNvSpPr txBox="1"/>
          <p:nvPr/>
        </p:nvSpPr>
        <p:spPr>
          <a:xfrm>
            <a:off x="7019924" y="5782955"/>
            <a:ext cx="472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자원을 공유하기 때문에 하나의 스레드에 문제가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생기면 프로세스 전체에 문제가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생길수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29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574A24-ABF3-85F6-BEA0-65D24A8C82B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3E84B-F0CD-8B05-3E09-859C7B118893}"/>
              </a:ext>
            </a:extLst>
          </p:cNvPr>
          <p:cNvSpPr txBox="1"/>
          <p:nvPr/>
        </p:nvSpPr>
        <p:spPr>
          <a:xfrm>
            <a:off x="935008" y="613380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쓰레드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C3AC61F-3BAE-C6D0-0E0D-15F9C6F9E992}"/>
              </a:ext>
            </a:extLst>
          </p:cNvPr>
          <p:cNvSpPr txBox="1"/>
          <p:nvPr/>
        </p:nvSpPr>
        <p:spPr>
          <a:xfrm>
            <a:off x="437115" y="1613051"/>
            <a:ext cx="11678050" cy="5001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pthread_t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스레드 자료형</a:t>
            </a:r>
          </a:p>
          <a:p>
            <a:pPr marL="0" indent="0">
              <a:buNone/>
              <a:defRPr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void*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만능 포인터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pthread_create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pthread_t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const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pthread_attr_t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attr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void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*(*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start_routine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)(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void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*), 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void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*</a:t>
            </a:r>
            <a:r>
              <a:rPr lang="ko-KR" alt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arg</a:t>
            </a:r>
            <a:r>
              <a:rPr lang="ko-KR" alt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 스레드 생성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생성된 스레드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start_routine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arg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스레드 식별자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생성된 스레드를 구분하기 위한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스레드 특성을 지정하기 위해 이용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보통은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NULL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실행되었을 때 시작할 스레드 함수이름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분기할 함수로 넘겨줄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인자값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  <a:defRPr/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pthread_join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pthread_t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void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**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thread_return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지정된 스레드가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종료될때까지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기다리며 스레드가 이미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종류된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즉시 반환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스레드 식별자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생성된 스레드를 구분하기 위한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pthread_create에서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start_routine이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반환하는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반환값을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여기에 저장합니다.</a:t>
            </a:r>
          </a:p>
        </p:txBody>
      </p:sp>
    </p:spTree>
    <p:extLst>
      <p:ext uri="{BB962C8B-B14F-4D97-AF65-F5344CB8AC3E}">
        <p14:creationId xmlns:p14="http://schemas.microsoft.com/office/powerpoint/2010/main" val="320911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7297E-1A68-83CF-1855-077A1650E45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45137-CA50-CAC1-CCBC-153A64217DCA}"/>
              </a:ext>
            </a:extLst>
          </p:cNvPr>
          <p:cNvSpPr txBox="1"/>
          <p:nvPr/>
        </p:nvSpPr>
        <p:spPr>
          <a:xfrm>
            <a:off x="5268017" y="114616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FEF81-1EB8-029D-7399-D0DE1B2D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1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21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80F86-39D5-1B4D-C39B-CAB018940CB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E3717-9375-49B9-5943-699C318E7738}"/>
              </a:ext>
            </a:extLst>
          </p:cNvPr>
          <p:cNvSpPr txBox="1"/>
          <p:nvPr/>
        </p:nvSpPr>
        <p:spPr>
          <a:xfrm>
            <a:off x="935008" y="613380"/>
            <a:ext cx="439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E9570-6D04-3FB2-E0DA-AC9F9E6B029C}"/>
              </a:ext>
            </a:extLst>
          </p:cNvPr>
          <p:cNvSpPr txBox="1"/>
          <p:nvPr/>
        </p:nvSpPr>
        <p:spPr>
          <a:xfrm>
            <a:off x="542925" y="1964783"/>
            <a:ext cx="13211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이용하여 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센서값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시리얼 통신으로 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서보모터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제어하기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E7E85-2995-7350-787A-F8806278601A}"/>
              </a:ext>
            </a:extLst>
          </p:cNvPr>
          <p:cNvSpPr txBox="1"/>
          <p:nvPr/>
        </p:nvSpPr>
        <p:spPr>
          <a:xfrm>
            <a:off x="714313" y="3264154"/>
            <a:ext cx="922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받아서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쓰레드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9E3C3-B934-6F37-F109-CDA57F71C4AC}"/>
              </a:ext>
            </a:extLst>
          </p:cNvPr>
          <p:cNvSpPr txBox="1"/>
          <p:nvPr/>
        </p:nvSpPr>
        <p:spPr>
          <a:xfrm>
            <a:off x="714313" y="4009527"/>
            <a:ext cx="922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시리얼 통신 하는 쓰레드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109E7-686F-BCA1-2C10-7DAAA99E5780}"/>
              </a:ext>
            </a:extLst>
          </p:cNvPr>
          <p:cNvSpPr txBox="1"/>
          <p:nvPr/>
        </p:nvSpPr>
        <p:spPr>
          <a:xfrm>
            <a:off x="714312" y="4873879"/>
            <a:ext cx="922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받아서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쓰레드</a:t>
            </a:r>
          </a:p>
        </p:txBody>
      </p:sp>
    </p:spTree>
    <p:extLst>
      <p:ext uri="{BB962C8B-B14F-4D97-AF65-F5344CB8AC3E}">
        <p14:creationId xmlns:p14="http://schemas.microsoft.com/office/powerpoint/2010/main" val="53095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95B85-1B4C-C1A6-D214-EB1650C9E90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8DABD-EDCD-6886-134F-473333B9E4C4}"/>
              </a:ext>
            </a:extLst>
          </p:cNvPr>
          <p:cNvSpPr txBox="1"/>
          <p:nvPr/>
        </p:nvSpPr>
        <p:spPr>
          <a:xfrm>
            <a:off x="935008" y="613380"/>
            <a:ext cx="523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</a:p>
        </p:txBody>
      </p:sp>
      <p:pic>
        <p:nvPicPr>
          <p:cNvPr id="4" name="라즈베리파이 쓰레드 구동영상">
            <a:hlinkClick r:id="" action="ppaction://media"/>
            <a:extLst>
              <a:ext uri="{FF2B5EF4-FFF2-40B4-BE49-F238E27FC236}">
                <a16:creationId xmlns:a16="http://schemas.microsoft.com/office/drawing/2014/main" id="{59669601-B23D-711D-4D04-4BA0C9803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602" y="1259711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C12CBC-AC11-A384-6ACC-DA86FA83B069}"/>
              </a:ext>
            </a:extLst>
          </p:cNvPr>
          <p:cNvSpPr txBox="1"/>
          <p:nvPr/>
        </p:nvSpPr>
        <p:spPr>
          <a:xfrm>
            <a:off x="5080981" y="343216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공부자료</a:t>
            </a:r>
          </a:p>
        </p:txBody>
      </p:sp>
      <p:pic>
        <p:nvPicPr>
          <p:cNvPr id="2050" name="Picture 2" descr="혼자 공부하는 컴퓨터 구조+운영체제 | 강민철 - 모바일교보문고">
            <a:extLst>
              <a:ext uri="{FF2B5EF4-FFF2-40B4-BE49-F238E27FC236}">
                <a16:creationId xmlns:a16="http://schemas.microsoft.com/office/drawing/2014/main" id="{EBD18CC8-51F6-4BBE-CB98-AC0B5F2B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282" y="3325091"/>
            <a:ext cx="4187536" cy="3357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9F576-DE87-77A9-BF70-F73E93B7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3" y="1259712"/>
            <a:ext cx="11994573" cy="189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76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48349" y="2630791"/>
            <a:ext cx="62953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 주셔서 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운영체제와 커널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D5037-8D31-67D1-9CFB-C8D735EFDBC4}"/>
              </a:ext>
            </a:extLst>
          </p:cNvPr>
          <p:cNvSpPr txBox="1"/>
          <p:nvPr/>
        </p:nvSpPr>
        <p:spPr>
          <a:xfrm>
            <a:off x="935008" y="1682234"/>
            <a:ext cx="12142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(operating system):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실행할 프로그램에 필요한 자원을 할당하고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프로그램이 올바르게 실행되도록 돕는 특별한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2811C-AD9B-341F-6DFE-E825EA11699A}"/>
              </a:ext>
            </a:extLst>
          </p:cNvPr>
          <p:cNvSpPr txBox="1"/>
          <p:nvPr/>
        </p:nvSpPr>
        <p:spPr>
          <a:xfrm>
            <a:off x="935008" y="2775109"/>
            <a:ext cx="9761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프로그램에 실행에 마땅히 필요한 요소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프로그램은 실행되기위해 자원을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필요로함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Ex)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보조기억장치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입출력 장치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5AB55-368F-5B18-1C01-1A810EF9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582602"/>
            <a:ext cx="2762249" cy="1338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861C6C-6E4E-BB01-2EAE-1527D749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78" y="3781425"/>
            <a:ext cx="3867320" cy="2847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759116-989B-9A9C-B7FF-7A334429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280" y="3867150"/>
            <a:ext cx="3597572" cy="2762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CE2054-3F84-DC21-7FD7-406F8F755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134" y="3857444"/>
            <a:ext cx="3799188" cy="27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90A020-280D-B2B7-CD01-B4B1EB4F3EE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10E8E-B21C-2AF3-C968-3D5DCF305759}"/>
              </a:ext>
            </a:extLst>
          </p:cNvPr>
          <p:cNvSpPr txBox="1"/>
          <p:nvPr/>
        </p:nvSpPr>
        <p:spPr>
          <a:xfrm>
            <a:off x="935008" y="613380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운영체제와 커널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466B8-E461-6D57-2349-B3BBAC4EF9A4}"/>
              </a:ext>
            </a:extLst>
          </p:cNvPr>
          <p:cNvSpPr txBox="1"/>
          <p:nvPr/>
        </p:nvSpPr>
        <p:spPr>
          <a:xfrm>
            <a:off x="1038225" y="1688394"/>
            <a:ext cx="10277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 또한 일종의 프로그램 이므로 메모리에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저장되어야함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 운영체제는 매우 특별한 프로그램이기 때문에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커널 영역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다른 공간에 저장됨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커널영역을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제외한 영역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이용하는 응용프로그램이 적재되는 영역을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영역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5426F-908F-C457-7209-C15B6029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3429000"/>
            <a:ext cx="5894516" cy="29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06C859-6096-2BEA-47AC-1986B578A7F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AE921-3975-BB56-76ED-214F37AABF4A}"/>
              </a:ext>
            </a:extLst>
          </p:cNvPr>
          <p:cNvSpPr txBox="1"/>
          <p:nvPr/>
        </p:nvSpPr>
        <p:spPr>
          <a:xfrm>
            <a:off x="935008" y="613380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운영체제와 커널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3E3E3-B693-02A6-2BA6-819CF3442A1F}"/>
              </a:ext>
            </a:extLst>
          </p:cNvPr>
          <p:cNvSpPr txBox="1"/>
          <p:nvPr/>
        </p:nvSpPr>
        <p:spPr>
          <a:xfrm>
            <a:off x="761999" y="1695450"/>
            <a:ext cx="1199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(kernel):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운영체제가 응용프로그램에 제공하는 많은 서비스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 자원 접근 및 조작과 같은 핵심서비스를 담당하는 부분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492046-6316-BA59-5533-282FCAEF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32" y="3023742"/>
            <a:ext cx="6533605" cy="33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01FA0-625C-9E47-56B3-9A80F4330B8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DC89D-4369-B0BD-9171-5641CB7B6902}"/>
              </a:ext>
            </a:extLst>
          </p:cNvPr>
          <p:cNvSpPr txBox="1"/>
          <p:nvPr/>
        </p:nvSpPr>
        <p:spPr>
          <a:xfrm>
            <a:off x="935008" y="613380"/>
            <a:ext cx="51171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운영체제와 커널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이중모드</a:t>
            </a:r>
            <a:endParaRPr lang="en-US" altLang="ko-KR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8264B-DFFD-8CEF-951A-809804B86F74}"/>
              </a:ext>
            </a:extLst>
          </p:cNvPr>
          <p:cNvSpPr txBox="1"/>
          <p:nvPr/>
        </p:nvSpPr>
        <p:spPr>
          <a:xfrm>
            <a:off x="542925" y="1781175"/>
            <a:ext cx="11563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운영체제는 응용프로그램이 하드웨어 자원에 직접 접근하는 것을 막는 문지기 역할을 하고 이는 이중모드로 구현됨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이중모드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(dual mode):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명령어를 실행하는 모드를 사용자 모드와 커널 모드로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구분하는것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모드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(user mode):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 서비스를 제공 받을 수 없는 실행모드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커널모드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(kernel mode):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 서비스를 제공 받을 수 있는 실행모드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자원에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접는하는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명령어를 실행 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349489-5CBD-1431-8EEB-F8260CE2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4" y="3979162"/>
            <a:ext cx="5268539" cy="2436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8BADF7-D9B0-3B22-3D3B-E2F0A98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66" y="4009494"/>
            <a:ext cx="4669216" cy="24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2C42B-9137-9A8F-DA5F-EEC491F5340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D8225-C53B-3B4A-2D77-671218F66E2B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운영체제와 커널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호출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FD2A0-C254-D5C9-1AD0-05D781AB23B3}"/>
              </a:ext>
            </a:extLst>
          </p:cNvPr>
          <p:cNvSpPr txBox="1"/>
          <p:nvPr/>
        </p:nvSpPr>
        <p:spPr>
          <a:xfrm>
            <a:off x="935008" y="1971675"/>
            <a:ext cx="974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호출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(system call): 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모드로 실행되는 프로그램이 운영체제 서비스를 받기위한 요청을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보내는것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호출을 하면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커널모드로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전환되어 운영체제 서비스를 제공 받을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19382-B4EB-9E0A-8962-DCFB5CC3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3" y="3552825"/>
            <a:ext cx="5031952" cy="2558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756A5-7E1F-814D-7FD3-D9422EFE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552825"/>
            <a:ext cx="5263335" cy="26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2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5845E-3B02-F81C-4362-DCE10284286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AFB6-F024-DAED-3245-957B87E8105D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AC56D-B8D0-D7F1-63D7-9B6ED9C46C78}"/>
              </a:ext>
            </a:extLst>
          </p:cNvPr>
          <p:cNvSpPr txBox="1"/>
          <p:nvPr/>
        </p:nvSpPr>
        <p:spPr>
          <a:xfrm>
            <a:off x="935008" y="1438275"/>
            <a:ext cx="107712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(process):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작성한 프로그램들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명령어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운영체제에 의해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독립된 메모리 영역과 시스템 자원을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할당받아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실행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대기중인 독립적인 개체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포그라운드와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 존재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포그라운드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볼 수 있는 공간에서 실행되는 프로세스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볼 수 없는 공간에서 실행되는 프로세스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B6967-2E6A-9FF2-3DAA-8850613E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85" y="3657421"/>
            <a:ext cx="3523630" cy="2730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A64DA6-ABBF-C785-DBDE-DED569A7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7" y="3657421"/>
            <a:ext cx="3367139" cy="27301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0810B7-C0D9-B916-8462-B3C037FAD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6" y="3657421"/>
            <a:ext cx="3523630" cy="2715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03197-79AE-8AEB-164C-CE64B5C3C9CD}"/>
              </a:ext>
            </a:extLst>
          </p:cNvPr>
          <p:cNvSpPr txBox="1"/>
          <p:nvPr/>
        </p:nvSpPr>
        <p:spPr>
          <a:xfrm>
            <a:off x="490484" y="6018232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2F956-1D24-26C6-4369-5D00F07087D5}"/>
              </a:ext>
            </a:extLst>
          </p:cNvPr>
          <p:cNvSpPr txBox="1"/>
          <p:nvPr/>
        </p:nvSpPr>
        <p:spPr>
          <a:xfrm>
            <a:off x="1600200" y="6488668"/>
            <a:ext cx="20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D4899-0286-7E19-9653-FF3FA110663C}"/>
              </a:ext>
            </a:extLst>
          </p:cNvPr>
          <p:cNvSpPr txBox="1"/>
          <p:nvPr/>
        </p:nvSpPr>
        <p:spPr>
          <a:xfrm>
            <a:off x="5282546" y="6488668"/>
            <a:ext cx="20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포그라운드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AD043-99A3-89E5-5409-8C4E908E66E4}"/>
              </a:ext>
            </a:extLst>
          </p:cNvPr>
          <p:cNvSpPr txBox="1"/>
          <p:nvPr/>
        </p:nvSpPr>
        <p:spPr>
          <a:xfrm>
            <a:off x="9396776" y="6446857"/>
            <a:ext cx="20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백그라운드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55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71649D-6547-1F79-D430-C59E497844C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EBF51-FF30-B820-B2C7-27102CF98BFD}"/>
              </a:ext>
            </a:extLst>
          </p:cNvPr>
          <p:cNvSpPr txBox="1"/>
          <p:nvPr/>
        </p:nvSpPr>
        <p:spPr>
          <a:xfrm>
            <a:off x="935008" y="6133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멀티태스킹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F1962-A9E6-FD65-BA81-15528524A81D}"/>
              </a:ext>
            </a:extLst>
          </p:cNvPr>
          <p:cNvSpPr txBox="1"/>
          <p:nvPr/>
        </p:nvSpPr>
        <p:spPr>
          <a:xfrm>
            <a:off x="437115" y="1857375"/>
            <a:ext cx="1245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프로세스는 실행을 위해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필요로 하지만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자원은 한정되어 있음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프로세스들은 차례대로 돌아가며 한정된 시간동안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cpu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이용하고 교체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과정을 스케줄링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(scheduling)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교체작업을 하는 시간 간격이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매우짧기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때문에 우리는 동시에 여러 개의 작업이 실행되고 있다고 느끼게 되며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멀티태스킹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(Multitasking)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함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크롬과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엣지를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동시에 돌리는 행위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멀티태스킹이 나쁜 이유 &lt; 라이프 &lt; 기사본문 - 마음건강 길">
            <a:extLst>
              <a:ext uri="{FF2B5EF4-FFF2-40B4-BE49-F238E27FC236}">
                <a16:creationId xmlns:a16="http://schemas.microsoft.com/office/drawing/2014/main" id="{D64153A2-C798-54C7-70D0-9F41582C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3838575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1082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</TotalTime>
  <Words>1476</Words>
  <Application>Microsoft Office PowerPoint</Application>
  <PresentationFormat>와이드스크린</PresentationFormat>
  <Paragraphs>243</Paragraphs>
  <Slides>26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나눔스퀘어 Bold</vt:lpstr>
      <vt:lpstr>맑은 고딕</vt:lpstr>
      <vt:lpstr>Arial</vt:lpstr>
      <vt:lpstr>나눔스퀘어 ExtraBold</vt:lpstr>
      <vt:lpstr>나눔스퀘어</vt:lpstr>
      <vt:lpstr>나눔스퀘어 Light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11</cp:revision>
  <dcterms:created xsi:type="dcterms:W3CDTF">2017-06-25T14:47:51Z</dcterms:created>
  <dcterms:modified xsi:type="dcterms:W3CDTF">2023-09-19T14:10:42Z</dcterms:modified>
</cp:coreProperties>
</file>